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1414" r:id="rId2"/>
    <p:sldId id="1442" r:id="rId3"/>
    <p:sldId id="1462" r:id="rId4"/>
    <p:sldId id="1495" r:id="rId5"/>
    <p:sldId id="1489" r:id="rId6"/>
    <p:sldId id="1496" r:id="rId7"/>
    <p:sldId id="1494" r:id="rId8"/>
    <p:sldId id="1443" r:id="rId9"/>
    <p:sldId id="1459" r:id="rId10"/>
    <p:sldId id="145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icTIyg6u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www.youtube.com/watch?v=a-wWKL-7Mrg" TargetMode="External"/><Relationship Id="rId4" Type="http://schemas.openxmlformats.org/officeDocument/2006/relationships/hyperlink" Target="https://www.youtube.com/watch?v=7vihn5MpWSc&amp;list=RD7vihn5MpWSc&amp;start_radio=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exo30_22_33.htm" TargetMode="External"/><Relationship Id="rId7" Type="http://schemas.openxmlformats.org/officeDocument/2006/relationships/comments" Target="../comments/comment1.xml"/><Relationship Id="rId2" Type="http://schemas.openxmlformats.org/officeDocument/2006/relationships/hyperlink" Target="https://www.youtube.com/watch?v=icTIyg6uBnU"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exo30_34_38.htm"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0" y="67945"/>
            <a:ext cx="5070474" cy="3491683"/>
          </a:xfrm>
        </p:spPr>
        <p:txBody>
          <a:bodyPr/>
          <a:lstStyle/>
          <a:p>
            <a:pPr marL="914400" indent="-914400" algn="ctr">
              <a:buFont typeface="+mj-lt"/>
              <a:buAutoNum type="arabicPeriod"/>
            </a:pP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30:22-33</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3200" b="1" dirty="0">
                <a:solidFill>
                  <a:srgbClr val="3366FF"/>
                </a:solidFill>
                <a:latin typeface="DFKai-SB" panose="03000509000000000000" pitchFamily="65" charset="-120"/>
                <a:ea typeface="DFKai-SB" panose="03000509000000000000" pitchFamily="65" charset="-120"/>
              </a:rPr>
              <a:t>T</a:t>
            </a:r>
            <a:r>
              <a:rPr lang="en-US" sz="3200" b="1" dirty="0">
                <a:solidFill>
                  <a:srgbClr val="3366FF"/>
                </a:solidFill>
              </a:rPr>
              <a:t>he </a:t>
            </a:r>
            <a:r>
              <a:rPr lang="en-US" sz="3200" b="1">
                <a:solidFill>
                  <a:srgbClr val="3366FF"/>
                </a:solidFill>
              </a:rPr>
              <a:t>Sacred Incense</a:t>
            </a:r>
            <a:br>
              <a:rPr lang="en-US" sz="3200" b="1" dirty="0">
                <a:solidFill>
                  <a:srgbClr val="3366FF"/>
                </a:solidFill>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5" name="Picture 4">
            <a:hlinkClick r:id="rId2"/>
            <a:extLst>
              <a:ext uri="{FF2B5EF4-FFF2-40B4-BE49-F238E27FC236}">
                <a16:creationId xmlns:a16="http://schemas.microsoft.com/office/drawing/2014/main" id="{F9C1BAF9-0EF7-23E9-4D6A-509720770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32"/>
            <a:ext cx="6822089" cy="4170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415498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https://www.youtube.com/watch?v=yNtid3wdDWA&amp;list=RDyNtid3wdDWA&amp;start_radio=1&amp;ab_channel=GaiseBaba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a:p>
            <a:pPr marL="635" indent="-635">
              <a:buNone/>
            </a:pPr>
            <a:endParaRPr lang="en-US" altLang="en-US" sz="2400" dirty="0">
              <a:sym typeface="+mn-ea"/>
            </a:endParaRPr>
          </a:p>
          <a:p>
            <a:pPr marL="635" indent="-635">
              <a:buNone/>
            </a:pPr>
            <a:r>
              <a:rPr lang="en-US" altLang="en-US" sz="2400" dirty="0">
                <a:sym typeface="+mn-ea"/>
                <a:hlinkClick r:id="rId4"/>
              </a:rPr>
              <a:t>https://www.youtube.com/watch?v=7vihn5MpWSc&amp;list=RD7vihn5MpWSc&amp;start_radio=1</a:t>
            </a:r>
            <a:endParaRPr lang="en-US" altLang="en-US" sz="2400" dirty="0">
              <a:sym typeface="+mn-ea"/>
            </a:endParaRPr>
          </a:p>
          <a:p>
            <a:pPr marL="635" indent="-635">
              <a:buNone/>
            </a:pP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hlinkClick r:id="rId2"/>
              </a:rPr>
              <a:t>https://www.youtube.com/watch?v=icTIyg6uBnU</a:t>
            </a:r>
            <a:br>
              <a:rPr lang="en-US" dirty="0"/>
            </a:br>
            <a:r>
              <a:rPr lang="en-US" dirty="0"/>
              <a:t>English Version Video: Exodus 30:01-10.</a:t>
            </a:r>
          </a:p>
          <a:p>
            <a:r>
              <a:rPr lang="en-US" dirty="0"/>
              <a:t>(1 min)</a:t>
            </a:r>
          </a:p>
        </p:txBody>
      </p:sp>
      <p:pic>
        <p:nvPicPr>
          <p:cNvPr id="4" name="Picture 3">
            <a:hlinkClick r:id="rId3"/>
            <a:extLst>
              <a:ext uri="{FF2B5EF4-FFF2-40B4-BE49-F238E27FC236}">
                <a16:creationId xmlns:a16="http://schemas.microsoft.com/office/drawing/2014/main" id="{0220D4F8-1F26-5E13-2AB9-230DE8041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769" y="284724"/>
            <a:ext cx="2006494" cy="1261294"/>
          </a:xfrm>
          <a:prstGeom prst="rect">
            <a:avLst/>
          </a:prstGeom>
        </p:spPr>
      </p:pic>
      <p:pic>
        <p:nvPicPr>
          <p:cNvPr id="5" name="Picture 4">
            <a:hlinkClick r:id="rId5"/>
            <a:extLst>
              <a:ext uri="{FF2B5EF4-FFF2-40B4-BE49-F238E27FC236}">
                <a16:creationId xmlns:a16="http://schemas.microsoft.com/office/drawing/2014/main" id="{4C4AC4B4-5EDB-4774-971E-A9F4A67AB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369" y="284724"/>
            <a:ext cx="7772400" cy="46771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3103023049"/>
              </p:ext>
            </p:extLst>
          </p:nvPr>
        </p:nvGraphicFramePr>
        <p:xfrm>
          <a:off x="211015" y="813581"/>
          <a:ext cx="11769970" cy="5394960"/>
        </p:xfrm>
        <a:graphic>
          <a:graphicData uri="http://schemas.openxmlformats.org/drawingml/2006/table">
            <a:tbl>
              <a:tblPr firstRow="1" bandRow="1">
                <a:tableStyleId>{5C22544A-7EE6-4342-B048-85BDC9FD1C3A}</a:tableStyleId>
              </a:tblPr>
              <a:tblGrid>
                <a:gridCol w="11769970">
                  <a:extLst>
                    <a:ext uri="{9D8B030D-6E8A-4147-A177-3AD203B41FA5}">
                      <a16:colId xmlns:a16="http://schemas.microsoft.com/office/drawing/2014/main" val="4290631591"/>
                    </a:ext>
                  </a:extLst>
                </a:gridCol>
              </a:tblGrid>
              <a:tr h="124265">
                <a:tc>
                  <a:txBody>
                    <a:bodyPr/>
                    <a:lstStyle/>
                    <a:p>
                      <a:r>
                        <a:rPr lang="en-US" sz="3600" dirty="0"/>
                        <a:t>The Lord Said to Moses:</a:t>
                      </a:r>
                    </a:p>
                  </a:txBody>
                  <a:tcPr/>
                </a:tc>
                <a:extLst>
                  <a:ext uri="{0D108BD9-81ED-4DB2-BD59-A6C34878D82A}">
                    <a16:rowId xmlns:a16="http://schemas.microsoft.com/office/drawing/2014/main" val="3916847106"/>
                  </a:ext>
                </a:extLst>
              </a:tr>
              <a:tr h="1139893">
                <a:tc>
                  <a:txBody>
                    <a:bodyPr/>
                    <a:lstStyle/>
                    <a:p>
                      <a:r>
                        <a:rPr lang="en-US" altLang="ja-JP" sz="3600" dirty="0"/>
                        <a:t>"Do not make any incense with this formula for yourselves; consider it holy to the Lord ." (Exo30:37 NIV)</a:t>
                      </a:r>
                      <a:endParaRPr lang="en-US" sz="3600" dirty="0"/>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你们不可按这调和之法为自己作香、要以这香为圣、归耶和华。</a:t>
                      </a:r>
                      <a:r>
                        <a:rPr lang="en-US" altLang="ja-JP" sz="3600" dirty="0"/>
                        <a:t>" (Exo30:37 CUVS)</a:t>
                      </a:r>
                      <a:endParaRPr lang="en-US" sz="3600" dirty="0"/>
                    </a:p>
                  </a:txBody>
                  <a:tcPr/>
                </a:tc>
                <a:extLst>
                  <a:ext uri="{0D108BD9-81ED-4DB2-BD59-A6C34878D82A}">
                    <a16:rowId xmlns:a16="http://schemas.microsoft.com/office/drawing/2014/main" val="240781630"/>
                  </a:ext>
                </a:extLst>
              </a:tr>
              <a:tr h="1139893">
                <a:tc>
                  <a:txBody>
                    <a:bodyPr/>
                    <a:lstStyle/>
                    <a:p>
                      <a:r>
                        <a:rPr lang="en-US" sz="3600" dirty="0"/>
                        <a:t>"Whoever makes any like it to enjoy its fragrance must be cut off from his people." (Exo30:38 NIV)</a:t>
                      </a:r>
                    </a:p>
                  </a:txBody>
                  <a:tcPr/>
                </a:tc>
                <a:extLst>
                  <a:ext uri="{0D108BD9-81ED-4DB2-BD59-A6C34878D82A}">
                    <a16:rowId xmlns:a16="http://schemas.microsoft.com/office/drawing/2014/main" val="602816088"/>
                  </a:ext>
                </a:extLst>
              </a:tr>
              <a:tr h="1139893">
                <a:tc>
                  <a:txBody>
                    <a:bodyPr/>
                    <a:lstStyle/>
                    <a:p>
                      <a:r>
                        <a:rPr lang="en-US" altLang="ja-JP" sz="3600" dirty="0"/>
                        <a:t>"</a:t>
                      </a:r>
                      <a:r>
                        <a:rPr lang="ja-JP" altLang="en-US" sz="3600"/>
                        <a:t>凡作香和这香一样、为要闻香味的、这人要从民中剪除。</a:t>
                      </a:r>
                      <a:r>
                        <a:rPr lang="en-US" altLang="ja-JP" sz="3600" dirty="0"/>
                        <a:t>" (Exo30:38 CUVS)</a:t>
                      </a:r>
                      <a:endParaRPr lang="en-US" sz="3600" dirty="0"/>
                    </a:p>
                  </a:txBody>
                  <a:tcPr/>
                </a:tc>
                <a:extLst>
                  <a:ext uri="{0D108BD9-81ED-4DB2-BD59-A6C34878D82A}">
                    <a16:rowId xmlns:a16="http://schemas.microsoft.com/office/drawing/2014/main" val="2293769293"/>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465992"/>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Lord’s Warning</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3123681959"/>
              </p:ext>
            </p:extLst>
          </p:nvPr>
        </p:nvGraphicFramePr>
        <p:xfrm>
          <a:off x="211015" y="813581"/>
          <a:ext cx="11769970" cy="5845946"/>
        </p:xfrm>
        <a:graphic>
          <a:graphicData uri="http://schemas.openxmlformats.org/drawingml/2006/table">
            <a:tbl>
              <a:tblPr firstRow="1" bandRow="1">
                <a:tableStyleId>{5C22544A-7EE6-4342-B048-85BDC9FD1C3A}</a:tableStyleId>
              </a:tblPr>
              <a:tblGrid>
                <a:gridCol w="11769970">
                  <a:extLst>
                    <a:ext uri="{9D8B030D-6E8A-4147-A177-3AD203B41FA5}">
                      <a16:colId xmlns:a16="http://schemas.microsoft.com/office/drawing/2014/main" val="4290631591"/>
                    </a:ext>
                  </a:extLst>
                </a:gridCol>
              </a:tblGrid>
              <a:tr h="124265">
                <a:tc>
                  <a:txBody>
                    <a:bodyPr/>
                    <a:lstStyle/>
                    <a:p>
                      <a:r>
                        <a:rPr lang="en-US" sz="3600" dirty="0"/>
                        <a:t>The Lord Said to Moses:</a:t>
                      </a:r>
                    </a:p>
                  </a:txBody>
                  <a:tcPr/>
                </a:tc>
                <a:extLst>
                  <a:ext uri="{0D108BD9-81ED-4DB2-BD59-A6C34878D82A}">
                    <a16:rowId xmlns:a16="http://schemas.microsoft.com/office/drawing/2014/main" val="3916847106"/>
                  </a:ext>
                </a:extLst>
              </a:tr>
              <a:tr h="1139893">
                <a:tc>
                  <a:txBody>
                    <a:bodyPr/>
                    <a:lstStyle/>
                    <a:p>
                      <a:r>
                        <a:rPr lang="en-US" altLang="ja-JP" sz="3200" dirty="0"/>
                        <a:t>"And so I tell you, every sin and blasphemy will be forgiven men, but the blasphemy against the Spirit will not be forgiven." (Mat12:31 NIV)</a:t>
                      </a:r>
                      <a:endParaRPr lang="en-US" sz="3200" dirty="0"/>
                    </a:p>
                  </a:txBody>
                  <a:tcPr/>
                </a:tc>
                <a:extLst>
                  <a:ext uri="{0D108BD9-81ED-4DB2-BD59-A6C34878D82A}">
                    <a16:rowId xmlns:a16="http://schemas.microsoft.com/office/drawing/2014/main" val="3424692710"/>
                  </a:ext>
                </a:extLst>
              </a:tr>
              <a:tr h="1139893">
                <a:tc>
                  <a:txBody>
                    <a:bodyPr/>
                    <a:lstStyle/>
                    <a:p>
                      <a:r>
                        <a:rPr lang="en-US" altLang="ja-JP" sz="3200" dirty="0"/>
                        <a:t>"</a:t>
                      </a:r>
                      <a:r>
                        <a:rPr lang="ja-JP" altLang="en-US" sz="3200"/>
                        <a:t>所以我告诉你们、人一切的罪、和亵渎的话、都可得赦免．惟独亵渎圣灵、总不得赦免。</a:t>
                      </a:r>
                      <a:r>
                        <a:rPr lang="en-US" altLang="ja-JP" sz="3200" dirty="0"/>
                        <a:t>" (Mat12:31 CUVS)</a:t>
                      </a:r>
                      <a:endParaRPr lang="en-US" sz="3200" dirty="0"/>
                    </a:p>
                  </a:txBody>
                  <a:tcPr/>
                </a:tc>
                <a:extLst>
                  <a:ext uri="{0D108BD9-81ED-4DB2-BD59-A6C34878D82A}">
                    <a16:rowId xmlns:a16="http://schemas.microsoft.com/office/drawing/2014/main" val="240781630"/>
                  </a:ext>
                </a:extLst>
              </a:tr>
              <a:tr h="1139893">
                <a:tc>
                  <a:txBody>
                    <a:bodyPr/>
                    <a:lstStyle/>
                    <a:p>
                      <a:r>
                        <a:rPr lang="en-US" sz="2800" dirty="0"/>
                        <a:t>"Anyone who speaks a word against the Son of Man will be forgiven, but anyone who speaks against the Holy Spirit will not be forgiven, either in this age or in the age to come." (Mat12:32 NIV)</a:t>
                      </a:r>
                    </a:p>
                  </a:txBody>
                  <a:tcPr/>
                </a:tc>
                <a:extLst>
                  <a:ext uri="{0D108BD9-81ED-4DB2-BD59-A6C34878D82A}">
                    <a16:rowId xmlns:a16="http://schemas.microsoft.com/office/drawing/2014/main" val="602816088"/>
                  </a:ext>
                </a:extLst>
              </a:tr>
              <a:tr h="1139893">
                <a:tc>
                  <a:txBody>
                    <a:bodyPr/>
                    <a:lstStyle/>
                    <a:p>
                      <a:r>
                        <a:rPr lang="en-US" altLang="ja-JP" sz="3200" dirty="0"/>
                        <a:t>"</a:t>
                      </a:r>
                      <a:r>
                        <a:rPr lang="ja-JP" altLang="en-US" sz="3200"/>
                        <a:t>凡说话干犯人子的、还可得赦免．惟独说话干犯圣灵的、今世来世总不得赦免。</a:t>
                      </a:r>
                      <a:r>
                        <a:rPr lang="en-US" altLang="ja-JP" sz="3200" dirty="0"/>
                        <a:t>" (Mat12:32 CUVS)</a:t>
                      </a:r>
                      <a:endParaRPr lang="en-US" sz="3200" dirty="0"/>
                    </a:p>
                  </a:txBody>
                  <a:tcPr/>
                </a:tc>
                <a:extLst>
                  <a:ext uri="{0D108BD9-81ED-4DB2-BD59-A6C34878D82A}">
                    <a16:rowId xmlns:a16="http://schemas.microsoft.com/office/drawing/2014/main" val="2293769293"/>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465992"/>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Jesus’ Warning</a:t>
            </a:r>
            <a:endParaRPr lang="zh-CN" altLang="en-US" dirty="0"/>
          </a:p>
        </p:txBody>
      </p:sp>
    </p:spTree>
    <p:extLst>
      <p:ext uri="{BB962C8B-B14F-4D97-AF65-F5344CB8AC3E}">
        <p14:creationId xmlns:p14="http://schemas.microsoft.com/office/powerpoint/2010/main" val="244301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584863830"/>
              </p:ext>
            </p:extLst>
          </p:nvPr>
        </p:nvGraphicFramePr>
        <p:xfrm>
          <a:off x="140676" y="984738"/>
          <a:ext cx="11512062" cy="330121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The Lord Said:</a:t>
                      </a:r>
                      <a:endParaRPr lang="en-US" sz="3600" dirty="0"/>
                    </a:p>
                  </a:txBody>
                  <a:tcPr/>
                </a:tc>
                <a:extLst>
                  <a:ext uri="{0D108BD9-81ED-4DB2-BD59-A6C34878D82A}">
                    <a16:rowId xmlns:a16="http://schemas.microsoft.com/office/drawing/2014/main" val="3916847106"/>
                  </a:ext>
                </a:extLst>
              </a:tr>
              <a:tr h="1139893">
                <a:tc>
                  <a:txBody>
                    <a:bodyPr/>
                    <a:lstStyle/>
                    <a:p>
                      <a:r>
                        <a:rPr lang="en-US" sz="3600" dirty="0"/>
                        <a:t>"and make a fragrant blend of incense, the work of a perfumer. It is to be </a:t>
                      </a:r>
                      <a:r>
                        <a:rPr lang="en-US" sz="3600" b="1" i="1" dirty="0">
                          <a:solidFill>
                            <a:srgbClr val="FF0000"/>
                          </a:solidFill>
                        </a:rPr>
                        <a:t>salted</a:t>
                      </a:r>
                      <a:r>
                        <a:rPr lang="en-US" sz="3600" dirty="0"/>
                        <a:t> and pure and sacred." (Exo30:35 NIV)</a:t>
                      </a:r>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你要用这些加上</a:t>
                      </a:r>
                      <a:r>
                        <a:rPr lang="ja-JP" altLang="en-US" sz="3600" b="1" i="1">
                          <a:solidFill>
                            <a:srgbClr val="FF0000"/>
                          </a:solidFill>
                        </a:rPr>
                        <a:t>盐</a:t>
                      </a:r>
                      <a:r>
                        <a:rPr lang="ja-JP" altLang="en-US" sz="3600"/>
                        <a:t>、按作香之法作成清净圣洁的香。</a:t>
                      </a:r>
                      <a:r>
                        <a:rPr lang="en-US" altLang="ja-JP" sz="3600" dirty="0"/>
                        <a:t>" (Exo30:35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Role of </a:t>
            </a:r>
            <a:r>
              <a:rPr lang="en-US" altLang="zh-CN" dirty="0">
                <a:solidFill>
                  <a:srgbClr val="FF0000"/>
                </a:solidFill>
              </a:rPr>
              <a:t>Salt</a:t>
            </a:r>
            <a:endParaRPr lang="zh-CN" altLang="en-US" dirty="0">
              <a:solidFill>
                <a:srgbClr val="FF0000"/>
              </a:solidFill>
            </a:endParaRPr>
          </a:p>
        </p:txBody>
      </p:sp>
    </p:spTree>
    <p:extLst>
      <p:ext uri="{BB962C8B-B14F-4D97-AF65-F5344CB8AC3E}">
        <p14:creationId xmlns:p14="http://schemas.microsoft.com/office/powerpoint/2010/main" val="229466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450465176"/>
              </p:ext>
            </p:extLst>
          </p:nvPr>
        </p:nvGraphicFramePr>
        <p:xfrm>
          <a:off x="140676" y="984738"/>
          <a:ext cx="11512062" cy="384985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Jesus Said:</a:t>
                      </a:r>
                      <a:endParaRPr lang="en-US" sz="3600" dirty="0"/>
                    </a:p>
                  </a:txBody>
                  <a:tcPr/>
                </a:tc>
                <a:extLst>
                  <a:ext uri="{0D108BD9-81ED-4DB2-BD59-A6C34878D82A}">
                    <a16:rowId xmlns:a16="http://schemas.microsoft.com/office/drawing/2014/main" val="3916847106"/>
                  </a:ext>
                </a:extLst>
              </a:tr>
              <a:tr h="1139893">
                <a:tc>
                  <a:txBody>
                    <a:bodyPr/>
                    <a:lstStyle/>
                    <a:p>
                      <a:r>
                        <a:rPr lang="en-US" altLang="ja-JP" sz="3600" dirty="0"/>
                        <a:t>"You are the </a:t>
                      </a:r>
                      <a:r>
                        <a:rPr lang="en-US" altLang="ja-JP" sz="3600" b="1" dirty="0">
                          <a:solidFill>
                            <a:srgbClr val="FF0000"/>
                          </a:solidFill>
                        </a:rPr>
                        <a:t>salt</a:t>
                      </a:r>
                      <a:r>
                        <a:rPr lang="en-US" altLang="ja-JP" sz="3600" dirty="0"/>
                        <a:t> of the earth. But if the salt loses its saltiness, how can it be made salty again? It is no longer good for anything, except to be thrown out and trampled by men." (Mat5:13 NIV)</a:t>
                      </a:r>
                      <a:endParaRPr lang="en-US" sz="3600" dirty="0"/>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你们是世上的</a:t>
                      </a:r>
                      <a:r>
                        <a:rPr lang="ja-JP" altLang="en-US" sz="3600">
                          <a:solidFill>
                            <a:srgbClr val="FF0000"/>
                          </a:solidFill>
                        </a:rPr>
                        <a:t>盐</a:t>
                      </a:r>
                      <a:r>
                        <a:rPr lang="ja-JP" altLang="en-US" sz="3600"/>
                        <a:t>．</a:t>
                      </a:r>
                      <a:r>
                        <a:rPr lang="ja-JP" altLang="en-US" sz="3600">
                          <a:solidFill>
                            <a:srgbClr val="FF0000"/>
                          </a:solidFill>
                        </a:rPr>
                        <a:t>盐</a:t>
                      </a:r>
                      <a:r>
                        <a:rPr lang="ja-JP" altLang="en-US" sz="3600"/>
                        <a:t>若失了味、怎能叫他再咸呢．以后无用、不过丢在外面、被人践踏了。</a:t>
                      </a:r>
                      <a:r>
                        <a:rPr lang="en-US" altLang="ja-JP" sz="3600" dirty="0"/>
                        <a:t>" (Mat5:13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Role of </a:t>
            </a:r>
            <a:r>
              <a:rPr lang="en-US" altLang="zh-CN" dirty="0">
                <a:solidFill>
                  <a:srgbClr val="FF0000"/>
                </a:solidFill>
              </a:rPr>
              <a:t>Salt</a:t>
            </a:r>
            <a:endParaRPr lang="zh-CN" altLang="en-US" dirty="0">
              <a:solidFill>
                <a:srgbClr val="FF0000"/>
              </a:solidFill>
            </a:endParaRPr>
          </a:p>
        </p:txBody>
      </p:sp>
    </p:spTree>
    <p:extLst>
      <p:ext uri="{BB962C8B-B14F-4D97-AF65-F5344CB8AC3E}">
        <p14:creationId xmlns:p14="http://schemas.microsoft.com/office/powerpoint/2010/main" val="336775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3831183011"/>
              </p:ext>
            </p:extLst>
          </p:nvPr>
        </p:nvGraphicFramePr>
        <p:xfrm>
          <a:off x="140676" y="984738"/>
          <a:ext cx="11512062" cy="4398499"/>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375139">
                <a:tc>
                  <a:txBody>
                    <a:bodyPr/>
                    <a:lstStyle/>
                    <a:p>
                      <a:r>
                        <a:rPr lang="en-US" sz="1800" b="0" i="0" kern="1200" dirty="0">
                          <a:solidFill>
                            <a:schemeClr val="lt1"/>
                          </a:solidFill>
                          <a:effectLst/>
                          <a:latin typeface="+mn-lt"/>
                          <a:ea typeface="+mn-ea"/>
                          <a:cs typeface="+mn-cs"/>
                        </a:rPr>
                        <a:t>Apostle Paul Said:</a:t>
                      </a:r>
                      <a:endParaRPr lang="en-US" sz="3600" dirty="0"/>
                    </a:p>
                  </a:txBody>
                  <a:tcPr/>
                </a:tc>
                <a:extLst>
                  <a:ext uri="{0D108BD9-81ED-4DB2-BD59-A6C34878D82A}">
                    <a16:rowId xmlns:a16="http://schemas.microsoft.com/office/drawing/2014/main" val="3916847106"/>
                  </a:ext>
                </a:extLst>
              </a:tr>
              <a:tr h="1139893">
                <a:tc>
                  <a:txBody>
                    <a:bodyPr/>
                    <a:lstStyle/>
                    <a:p>
                      <a:r>
                        <a:rPr lang="en-US" altLang="ja-JP" sz="3600" dirty="0"/>
                        <a:t>"Therefore, I urge you, brothers, in view of God's mercy, to offer your bodies as living sacrifices, holy and pleasing to God -- this is your spiritual act of worship." (Rom12:1 NIV)</a:t>
                      </a:r>
                      <a:endParaRPr lang="en-US" sz="3600" dirty="0"/>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所以弟兄们、我以　神的慈悲劝你们、将身体献上、当作活祭、是圣洁的、是　神所喜悦的．你们如此事奉、乃是理所当然的。</a:t>
                      </a:r>
                      <a:r>
                        <a:rPr lang="en-US" altLang="ja-JP" sz="3600" dirty="0"/>
                        <a:t>" (Rom12:1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Advice</a:t>
            </a:r>
            <a:endParaRPr lang="zh-CN" altLang="en-US" dirty="0"/>
          </a:p>
        </p:txBody>
      </p:sp>
    </p:spTree>
    <p:extLst>
      <p:ext uri="{BB962C8B-B14F-4D97-AF65-F5344CB8AC3E}">
        <p14:creationId xmlns:p14="http://schemas.microsoft.com/office/powerpoint/2010/main" val="311433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82063" y="686435"/>
            <a:ext cx="12109938"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What is the meaning of being the salt in the family and the world? Am I raising my children for myself or for God?</a:t>
            </a:r>
            <a:r>
              <a:rPr lang="en-US" altLang="ja-JP" sz="2800" dirty="0"/>
              <a:t> </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"The fear of the Lord is the beginning of knowledge, but fools despise wisdom and discipline. Exhortations to Embrace Wisdom" (Pro1:7 NIV)</a:t>
            </a:r>
          </a:p>
          <a:p>
            <a:pPr marL="357505" indent="-357505">
              <a:buNone/>
            </a:pPr>
            <a:r>
              <a:rPr lang="en-US" altLang="zh-CN" sz="2800" b="1" dirty="0">
                <a:latin typeface="DFKai-SB" panose="03000509000000000000" pitchFamily="65" charset="-120"/>
                <a:ea typeface="DFKai-SB" panose="03000509000000000000" pitchFamily="65" charset="-120"/>
              </a:rPr>
              <a:t>"</a:t>
            </a:r>
            <a:r>
              <a:rPr lang="ja-JP" altLang="en-US" sz="2800" b="1">
                <a:latin typeface="DFKai-SB" panose="03000509000000000000" pitchFamily="65" charset="-120"/>
                <a:ea typeface="DFKai-SB" panose="03000509000000000000" pitchFamily="65" charset="-120"/>
              </a:rPr>
              <a:t>敬畏耶和华是知识的开端．愚妄人藐视智慧和训诲。</a:t>
            </a:r>
            <a:r>
              <a:rPr lang="en-US" altLang="ja-JP" sz="2800" b="1" dirty="0">
                <a:latin typeface="DFKai-SB" panose="03000509000000000000" pitchFamily="65" charset="-120"/>
                <a:ea typeface="DFKai-SB" panose="03000509000000000000" pitchFamily="65" charset="-120"/>
              </a:rPr>
              <a:t>" (</a:t>
            </a:r>
            <a:r>
              <a:rPr lang="en-US" altLang="zh-CN" sz="2800" b="1" dirty="0">
                <a:latin typeface="DFKai-SB" panose="03000509000000000000" pitchFamily="65" charset="-120"/>
                <a:ea typeface="DFKai-SB" panose="03000509000000000000" pitchFamily="65" charset="-120"/>
              </a:rPr>
              <a:t>Pro1:7 CUVS)</a:t>
            </a:r>
            <a:endParaRPr lang="zh-CN" altLang="en-US" sz="2000" dirty="0">
              <a:latin typeface="DFKai-SB" panose="03000509000000000000" pitchFamily="65" charset="-120"/>
              <a:ea typeface="DFKai-SB" panose="03000509000000000000" pitchFamily="65"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4053</TotalTime>
  <Words>923</Words>
  <Application>Microsoft Macintosh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DFKai-SB</vt:lpstr>
      <vt:lpstr>Orange Waves</vt:lpstr>
      <vt:lpstr>Exodus 出埃及記 30:22-33 The Sacred Incense  </vt:lpstr>
      <vt:lpstr>PowerPoint Presentation</vt:lpstr>
      <vt:lpstr>Lord’s Warning</vt:lpstr>
      <vt:lpstr>Jesus’ Warning</vt:lpstr>
      <vt:lpstr>Role of Salt</vt:lpstr>
      <vt:lpstr>Role of Salt</vt:lpstr>
      <vt:lpstr>Advice</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314</cp:revision>
  <dcterms:created xsi:type="dcterms:W3CDTF">2024-01-10T14:09:00Z</dcterms:created>
  <dcterms:modified xsi:type="dcterms:W3CDTF">2025-09-29T22:56:52Z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